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Lst>
  <p:notesMasterIdLst>
    <p:notesMasterId r:id="rId22"/>
  </p:notesMasterIdLst>
  <p:sldIdLst>
    <p:sldId id="256" r:id="rId2"/>
    <p:sldId id="582" r:id="rId3"/>
    <p:sldId id="583" r:id="rId4"/>
    <p:sldId id="585" r:id="rId5"/>
    <p:sldId id="584" r:id="rId6"/>
    <p:sldId id="586" r:id="rId7"/>
    <p:sldId id="588" r:id="rId8"/>
    <p:sldId id="589" r:id="rId9"/>
    <p:sldId id="590" r:id="rId10"/>
    <p:sldId id="591" r:id="rId11"/>
    <p:sldId id="592" r:id="rId12"/>
    <p:sldId id="593" r:id="rId13"/>
    <p:sldId id="594" r:id="rId14"/>
    <p:sldId id="595" r:id="rId15"/>
    <p:sldId id="597" r:id="rId16"/>
    <p:sldId id="598" r:id="rId17"/>
    <p:sldId id="599" r:id="rId18"/>
    <p:sldId id="600" r:id="rId19"/>
    <p:sldId id="601" r:id="rId20"/>
    <p:sldId id="581"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03" autoAdjust="0"/>
    <p:restoredTop sz="94565" autoAdjust="0"/>
  </p:normalViewPr>
  <p:slideViewPr>
    <p:cSldViewPr>
      <p:cViewPr varScale="1">
        <p:scale>
          <a:sx n="70" d="100"/>
          <a:sy n="70" d="100"/>
        </p:scale>
        <p:origin x="-1332" y="-102"/>
      </p:cViewPr>
      <p:guideLst>
        <p:guide orient="horz" pos="2160"/>
        <p:guide pos="2880"/>
      </p:guideLst>
    </p:cSldViewPr>
  </p:slideViewPr>
  <p:outlineViewPr>
    <p:cViewPr>
      <p:scale>
        <a:sx n="33" d="100"/>
        <a:sy n="33" d="100"/>
      </p:scale>
      <p:origin x="0" y="39992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F41A14-6DAB-4A25-B883-B0744F95C996}" type="slidenum">
              <a:rPr lang="ru-RU"/>
              <a:pPr>
                <a:defRPr/>
              </a:pPr>
              <a:t>‹#›</a:t>
            </a:fld>
            <a:endParaRPr lang="ru-RU"/>
          </a:p>
        </p:txBody>
      </p:sp>
    </p:spTree>
    <p:extLst>
      <p:ext uri="{BB962C8B-B14F-4D97-AF65-F5344CB8AC3E}">
        <p14:creationId xmlns:p14="http://schemas.microsoft.com/office/powerpoint/2010/main" xmlns="" val="3364887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9330535-BF10-4BDB-9C62-847B86312D92}"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CC4033C-D08F-4C67-8CCD-2E87FD9641D9}"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27BF561-3DE7-4CDF-B501-C818664E0986}"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2186CA7F-4235-481C-B465-B1E0EC9EC219}"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E33D8D00-D72D-4E3B-AA3D-5262FFC18465}"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4B53C7F0-9175-4CD2-AEDB-C61051A81FD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284A0E04-D0E7-4C11-A332-FE3D497267D3}"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8F256CF-B2F9-48B1-A4F3-930DC8E4D491}" type="slidenum">
              <a:rPr lang="ru-RU" smtClean="0"/>
              <a:pPr>
                <a:defRPr/>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a:p>
        </p:txBody>
      </p:sp>
      <p:sp>
        <p:nvSpPr>
          <p:cNvPr id="9" name="Slide Number Placeholder 8"/>
          <p:cNvSpPr>
            <a:spLocks noGrp="1"/>
          </p:cNvSpPr>
          <p:nvPr>
            <p:ph type="sldNum" sz="quarter" idx="11"/>
          </p:nvPr>
        </p:nvSpPr>
        <p:spPr/>
        <p:txBody>
          <a:bodyPr/>
          <a:lstStyle/>
          <a:p>
            <a:pPr>
              <a:defRPr/>
            </a:pPr>
            <a:fld id="{D788E5B9-BC70-4565-8BB5-71F7BAA0FE9D}" type="slidenum">
              <a:rPr lang="ru-RU" smtClean="0"/>
              <a:pPr>
                <a:defRPr/>
              </a:pPr>
              <a:t>‹#›</a:t>
            </a:fld>
            <a:endParaRPr lang="ru-RU"/>
          </a:p>
        </p:txBody>
      </p:sp>
      <p:sp>
        <p:nvSpPr>
          <p:cNvPr id="10" name="Footer Placeholder 9"/>
          <p:cNvSpPr>
            <a:spLocks noGrp="1"/>
          </p:cNvSpPr>
          <p:nvPr>
            <p:ph type="ftr" sz="quarter" idx="12"/>
          </p:nvPr>
        </p:nvSpPr>
        <p:spPr/>
        <p:txBody>
          <a:body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73315BC-1A18-4C76-A88B-A6D552C8A6A3}"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8A394E9-E30E-497B-9075-A055829554FA}"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DCCAA0A2-AE24-41D9-83DC-ED164C579F59}" type="slidenum">
              <a:rPr lang="ru-RU" smtClean="0"/>
              <a:pPr>
                <a:defRPr/>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1115616" y="908720"/>
            <a:ext cx="6400800" cy="1752600"/>
          </a:xfrm>
        </p:spPr>
        <p:txBody>
          <a:bodyPr>
            <a:noAutofit/>
          </a:bodyPr>
          <a:lstStyle/>
          <a:p>
            <a:pPr algn="ctr">
              <a:defRPr/>
            </a:pPr>
            <a:r>
              <a:rPr lang="de-DE" sz="5000" b="1" dirty="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Module </a:t>
            </a:r>
            <a:r>
              <a:rPr lang="de-DE"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3</a:t>
            </a:r>
            <a:r>
              <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 </a:t>
            </a:r>
            <a:r>
              <a:rPr lang="de-DE"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Innovation-</a:t>
            </a:r>
            <a:r>
              <a:rPr lang="de-DE" sz="5000" b="1" dirty="0" err="1"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Documentation</a:t>
            </a:r>
            <a:endPar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ctr">
              <a:defRPr/>
            </a:pPr>
            <a:r>
              <a:rPr lang="de-DE"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Part </a:t>
            </a:r>
            <a:r>
              <a:rPr lang="de-DE" sz="5000" b="1" dirty="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3</a:t>
            </a:r>
            <a:endPar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4378498"/>
          </a:xfrm>
        </p:spPr>
        <p:txBody>
          <a:bodyPr/>
          <a:lstStyle/>
          <a:p>
            <a:pPr algn="ctr"/>
            <a:r>
              <a:rPr lang="de-DE" dirty="0"/>
              <a:t>KNOW-HOW</a:t>
            </a:r>
            <a:endParaRPr lang="ru-RU" dirty="0"/>
          </a:p>
        </p:txBody>
      </p:sp>
    </p:spTree>
    <p:extLst>
      <p:ext uri="{BB962C8B-B14F-4D97-AF65-F5344CB8AC3E}">
        <p14:creationId xmlns:p14="http://schemas.microsoft.com/office/powerpoint/2010/main" xmlns="" val="85586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sz="4000" dirty="0"/>
              <a:t>Investment </a:t>
            </a:r>
            <a:r>
              <a:rPr lang="de-DE" sz="4000" dirty="0" err="1"/>
              <a:t>project</a:t>
            </a:r>
            <a:r>
              <a:rPr lang="de-DE" sz="4000" dirty="0"/>
              <a:t> </a:t>
            </a:r>
            <a:r>
              <a:rPr lang="ru-RU" sz="4000" dirty="0" smtClean="0"/>
              <a:t>                                  </a:t>
            </a:r>
            <a:r>
              <a:rPr lang="de-DE" sz="4000" dirty="0" smtClean="0"/>
              <a:t>"</a:t>
            </a:r>
            <a:r>
              <a:rPr lang="de-DE" sz="4000" dirty="0"/>
              <a:t>Novosibirsk </a:t>
            </a:r>
            <a:r>
              <a:rPr lang="de-DE" sz="4000" dirty="0" err="1"/>
              <a:t>Dolphinarium</a:t>
            </a:r>
            <a:r>
              <a:rPr lang="de-DE" sz="4000" dirty="0"/>
              <a:t>»</a:t>
            </a:r>
            <a:endParaRPr lang="ru-RU"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1640" y="1916832"/>
            <a:ext cx="6292539" cy="41764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853483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a:t>Analytical </a:t>
            </a:r>
            <a:r>
              <a:rPr lang="de-DE" dirty="0" err="1"/>
              <a:t>article</a:t>
            </a:r>
            <a:endParaRPr lang="ru-RU" dirty="0"/>
          </a:p>
        </p:txBody>
      </p:sp>
      <p:pic>
        <p:nvPicPr>
          <p:cNvPr id="2050" name="Picture 2" descr="http://sozdaiblog.ru/wp-content/uploads/2012/09/business-articles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2" y="1798221"/>
            <a:ext cx="6667500" cy="3390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62520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err="1"/>
              <a:t>Construction</a:t>
            </a:r>
            <a:r>
              <a:rPr lang="de-DE" dirty="0"/>
              <a:t> </a:t>
            </a:r>
            <a:r>
              <a:rPr lang="de-DE" dirty="0" err="1"/>
              <a:t>drawing</a:t>
            </a:r>
            <a:endParaRPr lang="ru-RU" dirty="0"/>
          </a:p>
        </p:txBody>
      </p:sp>
      <p:pic>
        <p:nvPicPr>
          <p:cNvPr id="3074" name="Picture 2" descr="http://www.exclusivediplom.ru/images/cms/data/razrez_2-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1" y="1340768"/>
            <a:ext cx="6916857" cy="48965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79849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err="1"/>
              <a:t>Construction</a:t>
            </a:r>
            <a:r>
              <a:rPr lang="de-DE" dirty="0"/>
              <a:t> </a:t>
            </a:r>
            <a:r>
              <a:rPr lang="de-DE" dirty="0" err="1"/>
              <a:t>drawing</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1484784"/>
            <a:ext cx="7235755" cy="38884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20391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dirty="0">
                <a:latin typeface="+mn-lt"/>
              </a:rPr>
              <a:t>Trips Convention (Article 39) - signs of know-how:</a:t>
            </a:r>
            <a:endParaRPr lang="ru-RU" sz="4000" dirty="0">
              <a:latin typeface="+mn-lt"/>
            </a:endParaRPr>
          </a:p>
        </p:txBody>
      </p:sp>
      <p:sp>
        <p:nvSpPr>
          <p:cNvPr id="3" name="Объект 2"/>
          <p:cNvSpPr>
            <a:spLocks noGrp="1"/>
          </p:cNvSpPr>
          <p:nvPr>
            <p:ph idx="1"/>
          </p:nvPr>
        </p:nvSpPr>
        <p:spPr/>
        <p:txBody>
          <a:bodyPr/>
          <a:lstStyle/>
          <a:p>
            <a:pPr marL="536575" indent="-422275" algn="just">
              <a:buClrTx/>
              <a:buFont typeface="Wingdings" panose="05000000000000000000" pitchFamily="2" charset="2"/>
              <a:buChar char="ü"/>
            </a:pPr>
            <a:r>
              <a:rPr lang="en-US" sz="2600" dirty="0"/>
              <a:t>it is not generally known and easily accessible to persons in those circles who usually deal with such information</a:t>
            </a:r>
            <a:r>
              <a:rPr lang="en-US" sz="2600" dirty="0" smtClean="0"/>
              <a:t>,</a:t>
            </a:r>
            <a:endParaRPr lang="ru-RU" sz="2600" dirty="0" smtClean="0"/>
          </a:p>
          <a:p>
            <a:pPr marL="536575" indent="-422275" algn="just">
              <a:buClrTx/>
              <a:buFont typeface="Wingdings" panose="05000000000000000000" pitchFamily="2" charset="2"/>
              <a:buChar char="ü"/>
            </a:pPr>
            <a:r>
              <a:rPr lang="en-US" sz="2600" dirty="0"/>
              <a:t>because of the secrecy is of commercial </a:t>
            </a:r>
            <a:r>
              <a:rPr lang="en-US" sz="2600" dirty="0" smtClean="0"/>
              <a:t>value</a:t>
            </a:r>
            <a:endParaRPr lang="ru-RU" sz="2600" dirty="0" smtClean="0"/>
          </a:p>
          <a:p>
            <a:pPr marL="536575" indent="-422275" algn="just">
              <a:buClrTx/>
              <a:buFont typeface="Wingdings" panose="05000000000000000000" pitchFamily="2" charset="2"/>
              <a:buChar char="ü"/>
            </a:pPr>
            <a:r>
              <a:rPr lang="en-US" sz="2600" dirty="0"/>
              <a:t>is the object of appropriate steps in the circumstances, aimed at maintaining its secrecy on the part of the person lawfully controlling this information.</a:t>
            </a:r>
            <a:endParaRPr lang="ru-RU" dirty="0"/>
          </a:p>
        </p:txBody>
      </p:sp>
    </p:spTree>
    <p:extLst>
      <p:ext uri="{BB962C8B-B14F-4D97-AF65-F5344CB8AC3E}">
        <p14:creationId xmlns:p14="http://schemas.microsoft.com/office/powerpoint/2010/main" xmlns="" val="432690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a:t>Stump </a:t>
            </a:r>
            <a:r>
              <a:rPr lang="de-DE" dirty="0" err="1"/>
              <a:t>about</a:t>
            </a:r>
            <a:r>
              <a:rPr lang="de-DE" dirty="0"/>
              <a:t> </a:t>
            </a:r>
            <a:r>
              <a:rPr lang="de-DE" dirty="0" err="1"/>
              <a:t>know-how</a:t>
            </a:r>
            <a:endParaRPr lang="ru-RU" dirty="0"/>
          </a:p>
        </p:txBody>
      </p:sp>
      <p:sp>
        <p:nvSpPr>
          <p:cNvPr id="3" name="Объект 2"/>
          <p:cNvSpPr>
            <a:spLocks noGrp="1"/>
          </p:cNvSpPr>
          <p:nvPr>
            <p:ph idx="1"/>
          </p:nvPr>
        </p:nvSpPr>
        <p:spPr/>
        <p:txBody>
          <a:bodyPr/>
          <a:lstStyle/>
          <a:p>
            <a:pPr algn="just"/>
            <a:r>
              <a:rPr lang="de-DE" dirty="0" err="1"/>
              <a:t>Structural</a:t>
            </a:r>
            <a:r>
              <a:rPr lang="de-DE" dirty="0"/>
              <a:t> </a:t>
            </a:r>
            <a:r>
              <a:rPr lang="de-DE" dirty="0" err="1" smtClean="0"/>
              <a:t>drawings</a:t>
            </a:r>
            <a:endParaRPr lang="ru-RU" dirty="0" smtClean="0"/>
          </a:p>
          <a:p>
            <a:pPr algn="just"/>
            <a:r>
              <a:rPr lang="en-US" dirty="0"/>
              <a:t>Results of experiments and their </a:t>
            </a:r>
            <a:r>
              <a:rPr lang="en-US" dirty="0" smtClean="0"/>
              <a:t>protocols</a:t>
            </a:r>
            <a:endParaRPr lang="ru-RU" dirty="0" smtClean="0"/>
          </a:p>
          <a:p>
            <a:pPr algn="just"/>
            <a:r>
              <a:rPr lang="en-US" dirty="0"/>
              <a:t>The list of research works, common tables and results of calculations in their special application for the production of a certain </a:t>
            </a:r>
            <a:r>
              <a:rPr lang="en-US" dirty="0" smtClean="0"/>
              <a:t>product</a:t>
            </a:r>
            <a:endParaRPr lang="ru-RU" dirty="0" smtClean="0"/>
          </a:p>
          <a:p>
            <a:pPr algn="just"/>
            <a:r>
              <a:rPr lang="en-US" dirty="0"/>
              <a:t>Statistical </a:t>
            </a:r>
            <a:r>
              <a:rPr lang="en-US" dirty="0" smtClean="0"/>
              <a:t>calculation</a:t>
            </a:r>
            <a:endParaRPr lang="ru-RU" dirty="0" smtClean="0"/>
          </a:p>
          <a:p>
            <a:pPr algn="just"/>
            <a:r>
              <a:rPr lang="en-US" dirty="0" smtClean="0"/>
              <a:t>Formulas </a:t>
            </a:r>
            <a:r>
              <a:rPr lang="en-US" dirty="0"/>
              <a:t>and </a:t>
            </a:r>
            <a:r>
              <a:rPr lang="en-US" dirty="0" smtClean="0"/>
              <a:t>recipes</a:t>
            </a:r>
            <a:endParaRPr lang="ru-RU" dirty="0" smtClean="0"/>
          </a:p>
          <a:p>
            <a:pPr algn="just"/>
            <a:r>
              <a:rPr lang="en-US" dirty="0" smtClean="0"/>
              <a:t>Data </a:t>
            </a:r>
            <a:r>
              <a:rPr lang="en-US" dirty="0"/>
              <a:t>on the quality of the </a:t>
            </a:r>
            <a:r>
              <a:rPr lang="en-US" dirty="0" smtClean="0"/>
              <a:t>materials</a:t>
            </a:r>
            <a:endParaRPr lang="ru-RU" dirty="0" smtClean="0"/>
          </a:p>
          <a:p>
            <a:pPr algn="just"/>
            <a:r>
              <a:rPr lang="en-US" dirty="0" smtClean="0"/>
              <a:t>Parts </a:t>
            </a:r>
            <a:r>
              <a:rPr lang="en-US" dirty="0"/>
              <a:t>list</a:t>
            </a:r>
            <a:endParaRPr lang="ru-RU" dirty="0"/>
          </a:p>
          <a:p>
            <a:pPr marL="114300" indent="0" algn="r">
              <a:buNone/>
            </a:pPr>
            <a:r>
              <a:rPr lang="en-US" i="1" dirty="0"/>
              <a:t>Herbert </a:t>
            </a:r>
            <a:r>
              <a:rPr lang="en-US" i="1" dirty="0" err="1"/>
              <a:t>Stumpf</a:t>
            </a:r>
            <a:r>
              <a:rPr lang="en-US" i="1" dirty="0"/>
              <a:t> " </a:t>
            </a:r>
            <a:r>
              <a:rPr lang="en-US" i="1" dirty="0" smtClean="0"/>
              <a:t>Agreement </a:t>
            </a:r>
            <a:r>
              <a:rPr lang="en-US" i="1" dirty="0"/>
              <a:t>on transfer of Know-how»</a:t>
            </a:r>
            <a:endParaRPr lang="ru-RU" dirty="0"/>
          </a:p>
        </p:txBody>
      </p:sp>
      <p:pic>
        <p:nvPicPr>
          <p:cNvPr id="4" name="Picture 2" descr="https://t4.ftcdn.net/jpg/00/56/96/45/160_F_56964568_j2Mgffebfn7tk3KLKvjgcCOoIcVb9mk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84168" y="3129134"/>
            <a:ext cx="1524000"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5723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7620000" cy="5708104"/>
          </a:xfrm>
        </p:spPr>
        <p:txBody>
          <a:bodyPr/>
          <a:lstStyle/>
          <a:p>
            <a:pPr algn="just"/>
            <a:r>
              <a:rPr lang="en-US" dirty="0"/>
              <a:t>Drawings of the supplied equipment, including processing </a:t>
            </a:r>
            <a:r>
              <a:rPr lang="en-US" dirty="0" smtClean="0"/>
              <a:t>instructions</a:t>
            </a:r>
          </a:p>
          <a:p>
            <a:pPr algn="just"/>
            <a:r>
              <a:rPr lang="en-US" dirty="0"/>
              <a:t>Lists of norms that provide information about the </a:t>
            </a:r>
            <a:r>
              <a:rPr lang="en-US" dirty="0" smtClean="0"/>
              <a:t>results</a:t>
            </a:r>
          </a:p>
          <a:p>
            <a:pPr algn="just"/>
            <a:r>
              <a:rPr lang="en-US" dirty="0" smtClean="0"/>
              <a:t>Work </a:t>
            </a:r>
            <a:r>
              <a:rPr lang="en-US" dirty="0"/>
              <a:t>plans with time and </a:t>
            </a:r>
            <a:r>
              <a:rPr lang="en-US" dirty="0" smtClean="0"/>
              <a:t>tolerances</a:t>
            </a:r>
          </a:p>
          <a:p>
            <a:pPr algn="just"/>
            <a:r>
              <a:rPr lang="en-US" dirty="0" smtClean="0"/>
              <a:t>Technology </a:t>
            </a:r>
            <a:r>
              <a:rPr lang="en-US" dirty="0"/>
              <a:t>instructions (e.g. thermal regime requirements</a:t>
            </a:r>
            <a:r>
              <a:rPr lang="en-US" dirty="0" smtClean="0"/>
              <a:t>)</a:t>
            </a:r>
          </a:p>
          <a:p>
            <a:pPr algn="just"/>
            <a:r>
              <a:rPr lang="en-US" dirty="0" smtClean="0"/>
              <a:t>Drawings Manufacturing documentation</a:t>
            </a:r>
          </a:p>
          <a:p>
            <a:pPr algn="just"/>
            <a:r>
              <a:rPr lang="en-US" dirty="0" smtClean="0"/>
              <a:t>Reports </a:t>
            </a:r>
            <a:r>
              <a:rPr lang="en-US" dirty="0"/>
              <a:t>on manufactured </a:t>
            </a:r>
            <a:r>
              <a:rPr lang="en-US" dirty="0" smtClean="0"/>
              <a:t>products</a:t>
            </a:r>
          </a:p>
          <a:p>
            <a:pPr algn="just"/>
            <a:r>
              <a:rPr lang="en-US" dirty="0" smtClean="0"/>
              <a:t>Optimal </a:t>
            </a:r>
            <a:r>
              <a:rPr lang="en-US" dirty="0"/>
              <a:t>number of standard </a:t>
            </a:r>
            <a:r>
              <a:rPr lang="en-US" dirty="0" smtClean="0"/>
              <a:t>parts</a:t>
            </a:r>
          </a:p>
          <a:p>
            <a:pPr algn="just"/>
            <a:r>
              <a:rPr lang="en-US" dirty="0" smtClean="0"/>
              <a:t>Acceptance </a:t>
            </a:r>
            <a:r>
              <a:rPr lang="en-US" dirty="0"/>
              <a:t>and test </a:t>
            </a:r>
            <a:r>
              <a:rPr lang="en-US" dirty="0" smtClean="0"/>
              <a:t>requirements</a:t>
            </a:r>
          </a:p>
          <a:p>
            <a:pPr algn="just"/>
            <a:r>
              <a:rPr lang="en-US" dirty="0" smtClean="0"/>
              <a:t>Construction </a:t>
            </a:r>
            <a:r>
              <a:rPr lang="en-US" dirty="0"/>
              <a:t>reports, equipment lists</a:t>
            </a:r>
            <a:endParaRPr lang="ru-RU" dirty="0"/>
          </a:p>
          <a:p>
            <a:endParaRPr lang="ru-RU" dirty="0"/>
          </a:p>
        </p:txBody>
      </p:sp>
      <p:pic>
        <p:nvPicPr>
          <p:cNvPr id="1026" name="Picture 2" descr="https://t4.ftcdn.net/jpg/00/56/96/45/160_F_56964568_j2Mgffebfn7tk3KLKvjgcCOoIcVb9mk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72200" y="4653136"/>
            <a:ext cx="1524000"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10309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7620000" cy="5852120"/>
          </a:xfrm>
        </p:spPr>
        <p:txBody>
          <a:bodyPr/>
          <a:lstStyle/>
          <a:p>
            <a:r>
              <a:rPr lang="fr-FR" dirty="0"/>
              <a:t>Quantitative calculations for outdoor </a:t>
            </a:r>
            <a:r>
              <a:rPr lang="fr-FR" dirty="0" smtClean="0"/>
              <a:t>installation</a:t>
            </a:r>
          </a:p>
          <a:p>
            <a:r>
              <a:rPr lang="en-US" dirty="0"/>
              <a:t>Data of programming </a:t>
            </a:r>
            <a:r>
              <a:rPr lang="en-US" dirty="0" smtClean="0"/>
              <a:t>works</a:t>
            </a:r>
          </a:p>
          <a:p>
            <a:r>
              <a:rPr lang="en-US" dirty="0" smtClean="0"/>
              <a:t>Training </a:t>
            </a:r>
            <a:r>
              <a:rPr lang="en-US" dirty="0"/>
              <a:t>of personnel of another company</a:t>
            </a:r>
            <a:r>
              <a:rPr lang="en-US" dirty="0" smtClean="0"/>
              <a:t>.</a:t>
            </a:r>
          </a:p>
          <a:p>
            <a:r>
              <a:rPr lang="en-US" dirty="0" smtClean="0"/>
              <a:t>Client files File </a:t>
            </a:r>
          </a:p>
          <a:p>
            <a:r>
              <a:rPr lang="en-US" dirty="0" smtClean="0"/>
              <a:t>Cabinet suppliers</a:t>
            </a:r>
          </a:p>
          <a:p>
            <a:r>
              <a:rPr lang="en-US" dirty="0" smtClean="0"/>
              <a:t>Data </a:t>
            </a:r>
            <a:r>
              <a:rPr lang="en-US" dirty="0"/>
              <a:t>on the organization of </a:t>
            </a:r>
            <a:r>
              <a:rPr lang="en-US" dirty="0" smtClean="0"/>
              <a:t>production</a:t>
            </a:r>
          </a:p>
          <a:p>
            <a:r>
              <a:rPr lang="en-US" dirty="0" smtClean="0"/>
              <a:t>Documentation </a:t>
            </a:r>
            <a:r>
              <a:rPr lang="en-US" dirty="0"/>
              <a:t>on programming in the commercial </a:t>
            </a:r>
            <a:r>
              <a:rPr lang="en-US" dirty="0" smtClean="0"/>
              <a:t>sphere</a:t>
            </a:r>
          </a:p>
          <a:p>
            <a:r>
              <a:rPr lang="en-US" dirty="0" smtClean="0"/>
              <a:t>Documentation </a:t>
            </a:r>
            <a:r>
              <a:rPr lang="en-US" dirty="0"/>
              <a:t>about the organization of marketing and </a:t>
            </a:r>
            <a:r>
              <a:rPr lang="en-US" dirty="0" smtClean="0"/>
              <a:t>distribution</a:t>
            </a:r>
          </a:p>
          <a:p>
            <a:r>
              <a:rPr lang="en-US" dirty="0" smtClean="0"/>
              <a:t>Funding data</a:t>
            </a:r>
          </a:p>
          <a:p>
            <a:r>
              <a:rPr lang="en-US" dirty="0" smtClean="0"/>
              <a:t>Advertising method</a:t>
            </a:r>
          </a:p>
          <a:p>
            <a:r>
              <a:rPr lang="en-US" dirty="0" smtClean="0"/>
              <a:t>Training </a:t>
            </a:r>
            <a:r>
              <a:rPr lang="en-US" dirty="0"/>
              <a:t>of commercial personnel </a:t>
            </a:r>
            <a:r>
              <a:rPr lang="en-US" dirty="0" smtClean="0"/>
              <a:t>                                                         other </a:t>
            </a:r>
            <a:r>
              <a:rPr lang="en-US" dirty="0"/>
              <a:t>enterprise</a:t>
            </a:r>
            <a:endParaRPr lang="ru-RU" dirty="0"/>
          </a:p>
          <a:p>
            <a:endParaRPr lang="ru-RU" dirty="0"/>
          </a:p>
          <a:p>
            <a:endParaRPr lang="ru-RU" dirty="0"/>
          </a:p>
        </p:txBody>
      </p:sp>
      <p:pic>
        <p:nvPicPr>
          <p:cNvPr id="4" name="Picture 2" descr="https://t4.ftcdn.net/jpg/00/56/96/45/160_F_56964568_j2Mgffebfn7tk3KLKvjgcCOoIcVb9mk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72200" y="4653136"/>
            <a:ext cx="1524000" cy="152400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Объект 2"/>
          <p:cNvSpPr txBox="1">
            <a:spLocks/>
          </p:cNvSpPr>
          <p:nvPr/>
        </p:nvSpPr>
        <p:spPr>
          <a:xfrm>
            <a:off x="2339752" y="6038056"/>
            <a:ext cx="4064456" cy="542527"/>
          </a:xfrm>
          <a:prstGeom prst="rect">
            <a:avLst/>
          </a:prstGeom>
        </p:spPr>
        <p:txBody>
          <a:bodyPr vert="horz" lIns="91440" tIns="45720" rIns="91440" bIns="45720" rtlCol="0">
            <a:normAutofit fontScale="925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fontAlgn="auto">
              <a:spcAft>
                <a:spcPts val="0"/>
              </a:spcAft>
              <a:buNone/>
            </a:pPr>
            <a:r>
              <a:rPr lang="en-US" sz="2800" b="1" i="1" dirty="0"/>
              <a:t>the list is not complete…</a:t>
            </a:r>
            <a:r>
              <a:rPr lang="ru-RU" sz="2800" b="1" i="1" dirty="0" smtClean="0"/>
              <a:t>…</a:t>
            </a:r>
            <a:endParaRPr lang="ru-RU" sz="2800" b="1" i="1" dirty="0"/>
          </a:p>
        </p:txBody>
      </p:sp>
    </p:spTree>
    <p:extLst>
      <p:ext uri="{BB962C8B-B14F-4D97-AF65-F5344CB8AC3E}">
        <p14:creationId xmlns:p14="http://schemas.microsoft.com/office/powerpoint/2010/main" xmlns="" val="1245005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sz="4200" dirty="0">
                <a:latin typeface="+mn-lt"/>
              </a:rPr>
              <a:t>FZ "ON COMMERCIAL SECRETS»</a:t>
            </a:r>
            <a:endParaRPr lang="ru-RU" sz="4200" dirty="0">
              <a:latin typeface="+mn-lt"/>
            </a:endParaRPr>
          </a:p>
        </p:txBody>
      </p:sp>
      <p:sp>
        <p:nvSpPr>
          <p:cNvPr id="3" name="Объект 2"/>
          <p:cNvSpPr>
            <a:spLocks noGrp="1"/>
          </p:cNvSpPr>
          <p:nvPr>
            <p:ph idx="1"/>
          </p:nvPr>
        </p:nvSpPr>
        <p:spPr>
          <a:xfrm>
            <a:off x="457200" y="1600200"/>
            <a:ext cx="7787208" cy="4709120"/>
          </a:xfrm>
        </p:spPr>
        <p:txBody>
          <a:bodyPr>
            <a:normAutofit/>
          </a:bodyPr>
          <a:lstStyle/>
          <a:p>
            <a:pPr marL="571500" indent="-457200">
              <a:buAutoNum type="arabicParenR"/>
            </a:pPr>
            <a:r>
              <a:rPr lang="en-US" dirty="0"/>
              <a:t>T</a:t>
            </a:r>
            <a:r>
              <a:rPr lang="en-US" dirty="0" smtClean="0"/>
              <a:t>he </a:t>
            </a:r>
            <a:r>
              <a:rPr lang="en-US" dirty="0"/>
              <a:t>Identity of the concepts of know-how and the secret of production (article 1</a:t>
            </a:r>
            <a:r>
              <a:rPr lang="en-US" dirty="0" smtClean="0"/>
              <a:t>)</a:t>
            </a:r>
          </a:p>
          <a:p>
            <a:pPr marL="571500" indent="-457200">
              <a:buAutoNum type="arabicParenR"/>
            </a:pPr>
            <a:r>
              <a:rPr lang="en-US" dirty="0"/>
              <a:t>Introduction of the additional </a:t>
            </a:r>
            <a:r>
              <a:rPr lang="en-US" dirty="0" smtClean="0"/>
              <a:t>concept:</a:t>
            </a:r>
            <a:r>
              <a:rPr lang="de-DE" b="1" dirty="0" err="1"/>
              <a:t>trade</a:t>
            </a:r>
            <a:r>
              <a:rPr lang="de-DE" b="1" dirty="0"/>
              <a:t> </a:t>
            </a:r>
            <a:r>
              <a:rPr lang="de-DE" b="1" dirty="0" err="1"/>
              <a:t>secret</a:t>
            </a:r>
            <a:endParaRPr lang="ru-RU" dirty="0"/>
          </a:p>
          <a:p>
            <a:pPr marL="114300" indent="0" algn="ctr">
              <a:buNone/>
            </a:pPr>
            <a:r>
              <a:rPr lang="ru-RU" sz="2400" dirty="0" smtClean="0"/>
              <a:t>- </a:t>
            </a:r>
            <a:r>
              <a:rPr lang="en-US" sz="2400" dirty="0" smtClean="0"/>
              <a:t>This is the confidentiality of information, allowing its owner to existing or possible circumstances to increase the income, avoid unnecessary costs, maintain the position in the market of goods, works, services or otherwise commercial benefit.</a:t>
            </a:r>
            <a:endParaRPr lang="ru-RU" sz="2400" dirty="0"/>
          </a:p>
        </p:txBody>
      </p:sp>
    </p:spTree>
    <p:extLst>
      <p:ext uri="{BB962C8B-B14F-4D97-AF65-F5344CB8AC3E}">
        <p14:creationId xmlns:p14="http://schemas.microsoft.com/office/powerpoint/2010/main" xmlns="" val="3709535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http://thesourcingcorner.com/wp-content/uploads/2014/03/Secre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0375" y="4941168"/>
            <a:ext cx="2184243" cy="163818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p:txBody>
          <a:bodyPr/>
          <a:lstStyle/>
          <a:p>
            <a:r>
              <a:rPr lang="ru-RU" sz="3200" dirty="0">
                <a:latin typeface="+mn-lt"/>
              </a:rPr>
              <a:t>Что такое информация, </a:t>
            </a:r>
            <a:r>
              <a:rPr lang="ru-RU" sz="3200" dirty="0" smtClean="0">
                <a:latin typeface="+mn-lt"/>
              </a:rPr>
              <a:t>составляющая </a:t>
            </a:r>
            <a:r>
              <a:rPr lang="ru-RU" sz="3200" dirty="0">
                <a:latin typeface="+mn-lt"/>
              </a:rPr>
              <a:t>коммерческую </a:t>
            </a:r>
            <a:r>
              <a:rPr lang="ru-RU" sz="3200" dirty="0" smtClean="0">
                <a:latin typeface="+mn-lt"/>
              </a:rPr>
              <a:t>тайну </a:t>
            </a:r>
            <a:r>
              <a:rPr lang="ru-RU" sz="3200" dirty="0">
                <a:latin typeface="+mn-lt"/>
              </a:rPr>
              <a:t>(секрет производства)?</a:t>
            </a:r>
          </a:p>
        </p:txBody>
      </p:sp>
      <p:sp>
        <p:nvSpPr>
          <p:cNvPr id="3" name="Объект 2"/>
          <p:cNvSpPr>
            <a:spLocks noGrp="1"/>
          </p:cNvSpPr>
          <p:nvPr>
            <p:ph idx="1"/>
          </p:nvPr>
        </p:nvSpPr>
        <p:spPr>
          <a:xfrm>
            <a:off x="457200" y="1556792"/>
            <a:ext cx="7620000" cy="4844008"/>
          </a:xfrm>
        </p:spPr>
        <p:txBody>
          <a:bodyPr>
            <a:normAutofit/>
          </a:bodyPr>
          <a:lstStyle/>
          <a:p>
            <a:pPr marL="114300" indent="0" algn="ctr">
              <a:buNone/>
            </a:pPr>
            <a:r>
              <a:rPr lang="ru-RU" sz="2300" dirty="0"/>
              <a:t>сведения любого характера (производственные</a:t>
            </a:r>
            <a:r>
              <a:rPr lang="ru-RU" sz="2300" dirty="0" smtClean="0"/>
              <a:t>, технические</a:t>
            </a:r>
            <a:r>
              <a:rPr lang="ru-RU" sz="2300" dirty="0"/>
              <a:t>, экономические, организационные и </a:t>
            </a:r>
            <a:r>
              <a:rPr lang="ru-RU" sz="2300" dirty="0" smtClean="0"/>
              <a:t>другие</a:t>
            </a:r>
            <a:r>
              <a:rPr lang="ru-RU" sz="2300" dirty="0"/>
              <a:t>), в том числе о результатах </a:t>
            </a:r>
            <a:r>
              <a:rPr lang="ru-RU" sz="2300" dirty="0" smtClean="0"/>
              <a:t>интеллектуальной </a:t>
            </a:r>
            <a:r>
              <a:rPr lang="ru-RU" sz="2300" dirty="0"/>
              <a:t>деятельности в </a:t>
            </a:r>
            <a:r>
              <a:rPr lang="ru-RU" sz="2300" dirty="0" smtClean="0"/>
              <a:t>научно­-технической </a:t>
            </a:r>
            <a:r>
              <a:rPr lang="ru-RU" sz="2300" dirty="0"/>
              <a:t>сфере, а также сведения о </a:t>
            </a:r>
            <a:r>
              <a:rPr lang="ru-RU" sz="2300" dirty="0" smtClean="0"/>
              <a:t>способах осуществления </a:t>
            </a:r>
            <a:r>
              <a:rPr lang="ru-RU" sz="2300" dirty="0"/>
              <a:t>профессиональной деятельности, </a:t>
            </a:r>
            <a:r>
              <a:rPr lang="ru-RU" sz="2300" dirty="0" smtClean="0"/>
              <a:t>которые </a:t>
            </a:r>
            <a:r>
              <a:rPr lang="ru-RU" sz="2300" dirty="0"/>
              <a:t>имеют действительную или </a:t>
            </a:r>
            <a:r>
              <a:rPr lang="ru-RU" sz="2300" dirty="0" smtClean="0"/>
              <a:t>потенциальную </a:t>
            </a:r>
            <a:r>
              <a:rPr lang="ru-RU" sz="2300" dirty="0"/>
              <a:t>коммерческую ценность в силу </a:t>
            </a:r>
            <a:r>
              <a:rPr lang="ru-RU" sz="2300" dirty="0" smtClean="0"/>
              <a:t>неизвестности </a:t>
            </a:r>
            <a:r>
              <a:rPr lang="ru-RU" sz="2300" dirty="0"/>
              <a:t>их третьим лицам, к </a:t>
            </a:r>
            <a:r>
              <a:rPr lang="ru-RU" sz="2300" dirty="0" smtClean="0"/>
              <a:t>которым </a:t>
            </a:r>
            <a:r>
              <a:rPr lang="ru-RU" sz="2300" dirty="0"/>
              <a:t>у </a:t>
            </a:r>
            <a:r>
              <a:rPr lang="ru-RU" sz="2300" dirty="0" smtClean="0"/>
              <a:t>третьих </a:t>
            </a:r>
            <a:r>
              <a:rPr lang="ru-RU" sz="2300" dirty="0"/>
              <a:t>лиц нет свободного доступа на </a:t>
            </a:r>
            <a:r>
              <a:rPr lang="ru-RU" sz="2300" dirty="0" smtClean="0"/>
              <a:t>законном основании </a:t>
            </a:r>
            <a:r>
              <a:rPr lang="ru-RU" sz="2300" dirty="0"/>
              <a:t>и в отношении которых </a:t>
            </a:r>
            <a:r>
              <a:rPr lang="ru-RU" sz="2300" dirty="0" smtClean="0"/>
              <a:t>обладателем таких </a:t>
            </a:r>
            <a:r>
              <a:rPr lang="ru-RU" sz="2300" dirty="0"/>
              <a:t>сведений </a:t>
            </a:r>
            <a:r>
              <a:rPr lang="ru-RU" sz="2300" dirty="0" err="1"/>
              <a:t>введен</a:t>
            </a:r>
            <a:r>
              <a:rPr lang="ru-RU" sz="2300" dirty="0"/>
              <a:t> режим коммерческой тайны</a:t>
            </a:r>
          </a:p>
          <a:p>
            <a:endParaRPr lang="ru-RU" dirty="0"/>
          </a:p>
        </p:txBody>
      </p:sp>
      <p:sp>
        <p:nvSpPr>
          <p:cNvPr id="4" name="AutoShape 2" descr="http://%D0%BA%D0%BE%D0%BF%D0%B8%D0%B1%D0%BB%D0%BE%D0%B3%D0%B5%D1%80.%D1%80%D1%84/wp-content/uploads/2013/01/secret.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D0%BA%D0%BE%D0%BF%D0%B8%D0%B1%D0%BB%D0%BE%D0%B3%D0%B5%D1%80.%D1%80%D1%84/wp-content/uploads/2013/01/secret.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descr="http://%D0%BA%D0%BE%D0%BF%D0%B8%D0%B1%D0%BB%D0%BE%D0%B3%D0%B5%D1%80.%D1%80%D1%84/wp-content/uploads/2013/01/secret.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63760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000" dirty="0">
                <a:latin typeface="+mn-lt"/>
              </a:rPr>
              <a:t>Information that may not constitute a trade secret</a:t>
            </a:r>
            <a:endParaRPr lang="ru-RU" sz="4000" dirty="0">
              <a:latin typeface="+mn-lt"/>
            </a:endParaRPr>
          </a:p>
        </p:txBody>
      </p:sp>
      <p:sp>
        <p:nvSpPr>
          <p:cNvPr id="3" name="Объект 2"/>
          <p:cNvSpPr>
            <a:spLocks noGrp="1"/>
          </p:cNvSpPr>
          <p:nvPr>
            <p:ph idx="1"/>
          </p:nvPr>
        </p:nvSpPr>
        <p:spPr>
          <a:xfrm>
            <a:off x="323528" y="1600200"/>
            <a:ext cx="7848872" cy="4853136"/>
          </a:xfrm>
        </p:spPr>
        <p:txBody>
          <a:bodyPr>
            <a:normAutofit/>
          </a:bodyPr>
          <a:lstStyle/>
          <a:p>
            <a:pPr algn="just">
              <a:spcBef>
                <a:spcPts val="0"/>
              </a:spcBef>
            </a:pPr>
            <a:r>
              <a:rPr lang="en-US" dirty="0"/>
              <a:t>contained in the constituent documents of the law. persons, documents confirming the fact of making records about the law. persons and IP in relevant public registries</a:t>
            </a:r>
            <a:r>
              <a:rPr lang="en-US" dirty="0" smtClean="0"/>
              <a:t>;</a:t>
            </a:r>
          </a:p>
          <a:p>
            <a:pPr algn="just">
              <a:spcBef>
                <a:spcPts val="0"/>
              </a:spcBef>
            </a:pPr>
            <a:r>
              <a:rPr lang="en-US" dirty="0"/>
              <a:t>contained in the documents giving the right to conduct business</a:t>
            </a:r>
            <a:r>
              <a:rPr lang="en-US" dirty="0" smtClean="0"/>
              <a:t>;</a:t>
            </a:r>
          </a:p>
          <a:p>
            <a:pPr algn="just">
              <a:spcBef>
                <a:spcPts val="0"/>
              </a:spcBef>
            </a:pPr>
            <a:r>
              <a:rPr lang="en-US" dirty="0" smtClean="0"/>
              <a:t>about </a:t>
            </a:r>
            <a:r>
              <a:rPr lang="en-US" dirty="0"/>
              <a:t>structure of property of the state or municipal unitary enterprise, public institution and about use of means of the relevant budgets by them</a:t>
            </a:r>
            <a:r>
              <a:rPr lang="en-US" dirty="0" smtClean="0"/>
              <a:t>;</a:t>
            </a:r>
          </a:p>
          <a:p>
            <a:pPr algn="just">
              <a:spcBef>
                <a:spcPts val="0"/>
              </a:spcBef>
            </a:pPr>
            <a:r>
              <a:rPr lang="en-US" dirty="0" smtClean="0"/>
              <a:t>about </a:t>
            </a:r>
            <a:r>
              <a:rPr lang="en-US" dirty="0"/>
              <a:t>environmental pollution, the state of fire safety, radiation and other factors having negative impact on ensuring safe functioning of production facilities, safety of each citizen and safety of the population as a whole;</a:t>
            </a:r>
            <a:endParaRPr lang="ru-RU" dirty="0"/>
          </a:p>
        </p:txBody>
      </p:sp>
    </p:spTree>
    <p:extLst>
      <p:ext uri="{BB962C8B-B14F-4D97-AF65-F5344CB8AC3E}">
        <p14:creationId xmlns:p14="http://schemas.microsoft.com/office/powerpoint/2010/main" xmlns="" val="2244854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7753672" cy="6048672"/>
          </a:xfrm>
        </p:spPr>
        <p:txBody>
          <a:bodyPr>
            <a:normAutofit/>
          </a:bodyPr>
          <a:lstStyle/>
          <a:p>
            <a:pPr algn="just"/>
            <a:r>
              <a:rPr lang="en-US" dirty="0"/>
              <a:t>about number, about structure of workers, the wage system, working conditions, labor protection, indicators of occupational traumatism and professional morbidity, and about available jobs</a:t>
            </a:r>
            <a:r>
              <a:rPr lang="en-US" dirty="0" smtClean="0"/>
              <a:t>;</a:t>
            </a:r>
          </a:p>
          <a:p>
            <a:pPr algn="just"/>
            <a:r>
              <a:rPr lang="en-US" dirty="0"/>
              <a:t>about employers ' debts</a:t>
            </a:r>
            <a:r>
              <a:rPr lang="en-US" dirty="0" smtClean="0"/>
              <a:t>;</a:t>
            </a:r>
          </a:p>
          <a:p>
            <a:pPr algn="just"/>
            <a:r>
              <a:rPr lang="en-US" dirty="0" smtClean="0"/>
              <a:t>about </a:t>
            </a:r>
            <a:r>
              <a:rPr lang="en-US" dirty="0"/>
              <a:t>violations of the legislation and the facts of accountability for Commission of these violations</a:t>
            </a:r>
            <a:r>
              <a:rPr lang="en-US" dirty="0" smtClean="0"/>
              <a:t>;</a:t>
            </a:r>
          </a:p>
          <a:p>
            <a:pPr algn="just"/>
            <a:r>
              <a:rPr lang="en-US" dirty="0" smtClean="0"/>
              <a:t>about </a:t>
            </a:r>
            <a:r>
              <a:rPr lang="en-US" dirty="0"/>
              <a:t>conditions of competitions or auctions on privatization of objects of the state or municipal property</a:t>
            </a:r>
            <a:r>
              <a:rPr lang="en-US" dirty="0" smtClean="0"/>
              <a:t>;</a:t>
            </a:r>
          </a:p>
          <a:p>
            <a:pPr algn="just"/>
            <a:r>
              <a:rPr lang="en-US" dirty="0" smtClean="0"/>
              <a:t>about </a:t>
            </a:r>
            <a:r>
              <a:rPr lang="en-US" dirty="0"/>
              <a:t>the sizes and structure of the income of non-profit organizations</a:t>
            </a:r>
            <a:r>
              <a:rPr lang="en-US" dirty="0" smtClean="0"/>
              <a:t>;</a:t>
            </a:r>
          </a:p>
          <a:p>
            <a:pPr algn="just"/>
            <a:r>
              <a:rPr lang="en-US" dirty="0" smtClean="0"/>
              <a:t>mandatory </a:t>
            </a:r>
            <a:r>
              <a:rPr lang="en-US" dirty="0"/>
              <a:t>disclosure of which or inadmissibility of restricting access to which is established by other laws.</a:t>
            </a:r>
            <a:endParaRPr lang="ru-RU" dirty="0"/>
          </a:p>
        </p:txBody>
      </p:sp>
    </p:spTree>
    <p:extLst>
      <p:ext uri="{BB962C8B-B14F-4D97-AF65-F5344CB8AC3E}">
        <p14:creationId xmlns:p14="http://schemas.microsoft.com/office/powerpoint/2010/main" xmlns="" val="957306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859216" cy="1143000"/>
          </a:xfrm>
        </p:spPr>
        <p:txBody>
          <a:bodyPr/>
          <a:lstStyle/>
          <a:p>
            <a:pPr algn="ctr"/>
            <a:r>
              <a:rPr lang="en-US" sz="3200" b="1" dirty="0">
                <a:latin typeface="+mn-lt"/>
              </a:rPr>
              <a:t>Measures to protect the confidentiality of information taken by its owner</a:t>
            </a:r>
            <a:endParaRPr lang="ru-RU" sz="3200" b="1" dirty="0">
              <a:latin typeface="+mn-lt"/>
            </a:endParaRPr>
          </a:p>
        </p:txBody>
      </p:sp>
      <p:sp>
        <p:nvSpPr>
          <p:cNvPr id="3" name="Объект 2"/>
          <p:cNvSpPr>
            <a:spLocks noGrp="1"/>
          </p:cNvSpPr>
          <p:nvPr>
            <p:ph idx="1"/>
          </p:nvPr>
        </p:nvSpPr>
        <p:spPr/>
        <p:txBody>
          <a:bodyPr/>
          <a:lstStyle/>
          <a:p>
            <a:pPr algn="just"/>
            <a:r>
              <a:rPr lang="en-US" sz="2400" dirty="0"/>
              <a:t>definition of the list of information constituting the trade secret</a:t>
            </a:r>
            <a:r>
              <a:rPr lang="en-US" sz="2400" dirty="0" smtClean="0"/>
              <a:t>;</a:t>
            </a:r>
          </a:p>
          <a:p>
            <a:pPr algn="just"/>
            <a:r>
              <a:rPr lang="en-US" sz="2400" dirty="0"/>
              <a:t>limiting access to information constituting a trade secret by establishing the procedure for handling this information and monitoring compliance with this procedure</a:t>
            </a:r>
            <a:r>
              <a:rPr lang="en-US" sz="2400" dirty="0" smtClean="0"/>
              <a:t>;</a:t>
            </a:r>
          </a:p>
          <a:p>
            <a:pPr algn="just"/>
            <a:r>
              <a:rPr lang="en-US" sz="2400" dirty="0" smtClean="0"/>
              <a:t>Registration </a:t>
            </a:r>
            <a:r>
              <a:rPr lang="en-US" sz="2400" dirty="0"/>
              <a:t>of persons who have access to information constituting a trade secret, and (or) persons to whom such information has been provided or transferred;</a:t>
            </a:r>
            <a:endParaRPr lang="ru-RU" dirty="0"/>
          </a:p>
        </p:txBody>
      </p:sp>
    </p:spTree>
    <p:extLst>
      <p:ext uri="{BB962C8B-B14F-4D97-AF65-F5344CB8AC3E}">
        <p14:creationId xmlns:p14="http://schemas.microsoft.com/office/powerpoint/2010/main" xmlns="" val="16796309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algn="just"/>
            <a:r>
              <a:rPr lang="en-US" sz="2400" dirty="0"/>
              <a:t>regulation of relations on the use of information constituting a trade secret by employees on the basis of employment contracts and contractors on the basis of civil contracts</a:t>
            </a:r>
            <a:r>
              <a:rPr lang="en-US" sz="2400" dirty="0" smtClean="0"/>
              <a:t>;</a:t>
            </a:r>
          </a:p>
          <a:p>
            <a:pPr algn="just"/>
            <a:r>
              <a:rPr lang="en-US" sz="2400" dirty="0"/>
              <a:t>application on the material carriers containing the information which is the trade secret or inclusion in structure of details of the documents containing such information, the signature stamp "trade secret" with indication of the owner of such information.</a:t>
            </a:r>
            <a:endParaRPr lang="ru-RU" sz="2400" dirty="0"/>
          </a:p>
        </p:txBody>
      </p:sp>
      <p:pic>
        <p:nvPicPr>
          <p:cNvPr id="4" name="Picture 4" descr="http://top55.info/fileadmin/images/top55_news/bk_info_orig_60076_146285638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4455114"/>
            <a:ext cx="2856317" cy="21422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76403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de-DE" dirty="0" err="1"/>
              <a:t>Civil</a:t>
            </a:r>
            <a:r>
              <a:rPr lang="de-DE" dirty="0"/>
              <a:t> </a:t>
            </a:r>
            <a:r>
              <a:rPr lang="de-DE" dirty="0" err="1"/>
              <a:t>code</a:t>
            </a:r>
            <a:endParaRPr lang="ru-RU" dirty="0"/>
          </a:p>
        </p:txBody>
      </p:sp>
      <p:sp>
        <p:nvSpPr>
          <p:cNvPr id="3" name="Объект 2"/>
          <p:cNvSpPr>
            <a:spLocks noGrp="1"/>
          </p:cNvSpPr>
          <p:nvPr>
            <p:ph idx="1"/>
          </p:nvPr>
        </p:nvSpPr>
        <p:spPr/>
        <p:txBody>
          <a:bodyPr>
            <a:normAutofit/>
          </a:bodyPr>
          <a:lstStyle/>
          <a:p>
            <a:pPr marL="114300" indent="0" algn="ctr">
              <a:buNone/>
            </a:pPr>
            <a:r>
              <a:rPr lang="en-US" dirty="0"/>
              <a:t>The secret of production (know-how) recognized information any character (production, technical, economic, organizational and other), including </a:t>
            </a:r>
            <a:r>
              <a:rPr lang="en-US" dirty="0" err="1"/>
              <a:t>including</a:t>
            </a:r>
            <a:r>
              <a:rPr lang="en-US" dirty="0"/>
              <a:t> the results of intellectual activity in scientific and technical sphere, as well as information on methods implementation of professional activities, which are of actual or potential commercial value owing to uncertainty them third parties to which third parties do not have free access on legal grounds and in in respect of which the owner of such information a trade secret regime has been introduced.</a:t>
            </a:r>
            <a:endParaRPr lang="ru-RU" dirty="0"/>
          </a:p>
        </p:txBody>
      </p:sp>
    </p:spTree>
    <p:extLst>
      <p:ext uri="{BB962C8B-B14F-4D97-AF65-F5344CB8AC3E}">
        <p14:creationId xmlns:p14="http://schemas.microsoft.com/office/powerpoint/2010/main" xmlns="" val="1733130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a:t>Know-how</a:t>
            </a:r>
            <a:endParaRPr lang="ru-RU" dirty="0"/>
          </a:p>
        </p:txBody>
      </p:sp>
      <p:sp>
        <p:nvSpPr>
          <p:cNvPr id="3" name="Объект 2"/>
          <p:cNvSpPr>
            <a:spLocks noGrp="1"/>
          </p:cNvSpPr>
          <p:nvPr>
            <p:ph idx="1"/>
          </p:nvPr>
        </p:nvSpPr>
        <p:spPr/>
        <p:txBody>
          <a:bodyPr/>
          <a:lstStyle/>
          <a:p>
            <a:pPr marL="536575" indent="-422275" algn="just">
              <a:buClrTx/>
              <a:buFont typeface="Wingdings" panose="05000000000000000000" pitchFamily="2" charset="2"/>
              <a:buChar char="q"/>
              <a:tabLst>
                <a:tab pos="536575" algn="l"/>
              </a:tabLst>
            </a:pPr>
            <a:r>
              <a:rPr lang="en-US" sz="2400" dirty="0"/>
              <a:t>Agreement on the alienation of the exclusive right to the secret of </a:t>
            </a:r>
            <a:r>
              <a:rPr lang="en-US" sz="2400" dirty="0" smtClean="0"/>
              <a:t>production</a:t>
            </a:r>
          </a:p>
          <a:p>
            <a:pPr marL="536575" indent="-422275" algn="just">
              <a:buClrTx/>
              <a:buFont typeface="Wingdings" panose="05000000000000000000" pitchFamily="2" charset="2"/>
              <a:buChar char="q"/>
              <a:tabLst>
                <a:tab pos="536575" algn="l"/>
              </a:tabLst>
            </a:pPr>
            <a:r>
              <a:rPr lang="en-US" sz="2400" dirty="0"/>
              <a:t>License agreement on granting the right to use the secret of </a:t>
            </a:r>
            <a:r>
              <a:rPr lang="en-US" sz="2400" dirty="0" smtClean="0"/>
              <a:t>production</a:t>
            </a:r>
          </a:p>
          <a:p>
            <a:pPr marL="536575" indent="-422275" algn="just">
              <a:buClrTx/>
              <a:buFont typeface="Wingdings" panose="05000000000000000000" pitchFamily="2" charset="2"/>
              <a:buChar char="q"/>
              <a:tabLst>
                <a:tab pos="536575" algn="l"/>
              </a:tabLst>
            </a:pPr>
            <a:r>
              <a:rPr lang="en-US" sz="2400" dirty="0" smtClean="0"/>
              <a:t>Official </a:t>
            </a:r>
            <a:r>
              <a:rPr lang="en-US" sz="2400" dirty="0"/>
              <a:t>secret of </a:t>
            </a:r>
            <a:r>
              <a:rPr lang="en-US" sz="2400" dirty="0" smtClean="0"/>
              <a:t>production</a:t>
            </a:r>
          </a:p>
          <a:p>
            <a:pPr marL="536575" indent="-422275" algn="just">
              <a:buClrTx/>
              <a:buFont typeface="Wingdings" panose="05000000000000000000" pitchFamily="2" charset="2"/>
              <a:buChar char="q"/>
              <a:tabLst>
                <a:tab pos="536575" algn="l"/>
              </a:tabLst>
            </a:pPr>
            <a:r>
              <a:rPr lang="en-US" sz="2400" dirty="0" smtClean="0"/>
              <a:t>Non-disclosure </a:t>
            </a:r>
            <a:r>
              <a:rPr lang="en-US" sz="2400" dirty="0"/>
              <a:t>agreement (NDA) - a contract concluded between two parties for the purpose of mutual exchange of materials, knowledge, or other information with restriction of access to third parties</a:t>
            </a:r>
            <a:r>
              <a:rPr lang="ru-RU" sz="2400" dirty="0" smtClean="0"/>
              <a:t>.</a:t>
            </a:r>
            <a:endParaRPr lang="ru-RU" sz="2400" dirty="0"/>
          </a:p>
          <a:p>
            <a:endParaRPr lang="ru-RU" dirty="0"/>
          </a:p>
          <a:p>
            <a:endParaRPr lang="ru-RU" dirty="0"/>
          </a:p>
          <a:p>
            <a:endParaRPr lang="ru-RU" dirty="0"/>
          </a:p>
          <a:p>
            <a:endParaRPr lang="ru-RU" dirty="0"/>
          </a:p>
        </p:txBody>
      </p:sp>
    </p:spTree>
    <p:extLst>
      <p:ext uri="{BB962C8B-B14F-4D97-AF65-F5344CB8AC3E}">
        <p14:creationId xmlns:p14="http://schemas.microsoft.com/office/powerpoint/2010/main" xmlns="" val="11443021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a:t>LICENSE TYPE</a:t>
            </a:r>
            <a:endParaRPr lang="ru-RU" dirty="0"/>
          </a:p>
        </p:txBody>
      </p:sp>
      <p:sp>
        <p:nvSpPr>
          <p:cNvPr id="3" name="Объект 2"/>
          <p:cNvSpPr>
            <a:spLocks noGrp="1"/>
          </p:cNvSpPr>
          <p:nvPr>
            <p:ph idx="1"/>
          </p:nvPr>
        </p:nvSpPr>
        <p:spPr/>
        <p:txBody>
          <a:bodyPr/>
          <a:lstStyle/>
          <a:p>
            <a:pPr marL="536575" indent="-422275">
              <a:buClrTx/>
              <a:buFont typeface="Wingdings" panose="05000000000000000000" pitchFamily="2" charset="2"/>
              <a:buChar char="ü"/>
            </a:pPr>
            <a:r>
              <a:rPr lang="de-DE" sz="2400" b="1" dirty="0" err="1"/>
              <a:t>Exclusive</a:t>
            </a:r>
            <a:r>
              <a:rPr lang="de-DE" sz="2400" b="1" dirty="0"/>
              <a:t> </a:t>
            </a:r>
            <a:r>
              <a:rPr lang="de-DE" sz="2400" b="1" dirty="0" err="1"/>
              <a:t>license</a:t>
            </a:r>
            <a:r>
              <a:rPr lang="de-DE" sz="2400" b="1" dirty="0" smtClean="0"/>
              <a:t>.</a:t>
            </a:r>
            <a:r>
              <a:rPr lang="en-US" sz="2400" dirty="0"/>
              <a:t> At the same time, however, the Licensor reserves the right to manufacture the items itself</a:t>
            </a:r>
            <a:r>
              <a:rPr lang="en-US" sz="2400" dirty="0" smtClean="0"/>
              <a:t>.</a:t>
            </a:r>
          </a:p>
          <a:p>
            <a:pPr marL="536575" indent="-422275">
              <a:buClrTx/>
              <a:buFont typeface="Wingdings" panose="05000000000000000000" pitchFamily="2" charset="2"/>
              <a:buChar char="ü"/>
            </a:pPr>
            <a:r>
              <a:rPr lang="de-DE" sz="2400" b="1" dirty="0" smtClean="0"/>
              <a:t>Non-</a:t>
            </a:r>
            <a:r>
              <a:rPr lang="de-DE" sz="2400" b="1" dirty="0" err="1" smtClean="0"/>
              <a:t>exclusive</a:t>
            </a:r>
            <a:r>
              <a:rPr lang="de-DE" sz="2400" b="1" dirty="0" smtClean="0"/>
              <a:t> </a:t>
            </a:r>
            <a:r>
              <a:rPr lang="de-DE" sz="2400" b="1" dirty="0" err="1" smtClean="0"/>
              <a:t>license</a:t>
            </a:r>
            <a:r>
              <a:rPr lang="de-DE" sz="2400" b="1" dirty="0" smtClean="0"/>
              <a:t>.</a:t>
            </a:r>
            <a:r>
              <a:rPr lang="en-US" sz="2400" dirty="0"/>
              <a:t> The licensor may not manufacture items covered by the license in the relevant territory</a:t>
            </a:r>
            <a:r>
              <a:rPr lang="en-US" sz="2400" dirty="0" smtClean="0"/>
              <a:t>.</a:t>
            </a:r>
          </a:p>
          <a:p>
            <a:pPr marL="536575" indent="-422275">
              <a:buClrTx/>
              <a:buFont typeface="Wingdings" panose="05000000000000000000" pitchFamily="2" charset="2"/>
              <a:buChar char="ü"/>
            </a:pPr>
            <a:r>
              <a:rPr lang="de-DE" sz="2400" b="1" dirty="0"/>
              <a:t>SUBLICENSE</a:t>
            </a:r>
            <a:r>
              <a:rPr lang="de-DE" sz="2400" b="1" dirty="0" smtClean="0"/>
              <a:t>. </a:t>
            </a:r>
            <a:r>
              <a:rPr lang="en-US" sz="2400" dirty="0"/>
              <a:t>The licensee has the right to grant sub-licenses only with the consent of the Licensor. The latter may refuse to grant a sublicense only if there are serious grounds.</a:t>
            </a:r>
            <a:endParaRPr lang="ru-RU" dirty="0"/>
          </a:p>
        </p:txBody>
      </p:sp>
    </p:spTree>
    <p:extLst>
      <p:ext uri="{BB962C8B-B14F-4D97-AF65-F5344CB8AC3E}">
        <p14:creationId xmlns:p14="http://schemas.microsoft.com/office/powerpoint/2010/main" xmlns="" val="2995184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Box 7"/>
          <p:cNvSpPr txBox="1">
            <a:spLocks noChangeArrowheads="1"/>
          </p:cNvSpPr>
          <p:nvPr/>
        </p:nvSpPr>
        <p:spPr bwMode="auto">
          <a:xfrm>
            <a:off x="539552" y="1643063"/>
            <a:ext cx="7675761"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ru-RU" sz="3600" dirty="0"/>
          </a:p>
          <a:p>
            <a:pPr algn="ctr" eaLnBrk="1" hangingPunct="1"/>
            <a:endParaRPr lang="en-US" altLang="ru-RU" sz="3600" dirty="0"/>
          </a:p>
          <a:p>
            <a:pPr algn="ctr" eaLnBrk="1" hangingPunct="1"/>
            <a:r>
              <a:rPr lang="en-US" altLang="ru-RU" sz="3600" dirty="0"/>
              <a:t>THANK YOU FOR YOUR ATTENTION!!!</a:t>
            </a:r>
            <a:endParaRPr lang="ru-RU" altLang="ru-RU" sz="36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747</TotalTime>
  <Words>999</Words>
  <Application>Microsoft Office PowerPoint</Application>
  <PresentationFormat>Экран (4:3)</PresentationFormat>
  <Paragraphs>80</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Соседство</vt:lpstr>
      <vt:lpstr>Слайд 1</vt:lpstr>
      <vt:lpstr>KNOW-HOW</vt:lpstr>
      <vt:lpstr>Investment project                                   "Novosibirsk Dolphinarium»</vt:lpstr>
      <vt:lpstr>Analytical article</vt:lpstr>
      <vt:lpstr>Construction drawing</vt:lpstr>
      <vt:lpstr>Construction drawing</vt:lpstr>
      <vt:lpstr>Trips Convention (Article 39) - signs of know-how:</vt:lpstr>
      <vt:lpstr>Stump about know-how</vt:lpstr>
      <vt:lpstr>Слайд 9</vt:lpstr>
      <vt:lpstr>Слайд 10</vt:lpstr>
      <vt:lpstr>FZ "ON COMMERCIAL SECRETS»</vt:lpstr>
      <vt:lpstr>Что такое информация, составляющая коммерческую тайну (секрет производства)?</vt:lpstr>
      <vt:lpstr>Information that may not constitute a trade secret</vt:lpstr>
      <vt:lpstr>Слайд 14</vt:lpstr>
      <vt:lpstr>Measures to protect the confidentiality of information taken by its owner</vt:lpstr>
      <vt:lpstr>Слайд 16</vt:lpstr>
      <vt:lpstr>Civil code</vt:lpstr>
      <vt:lpstr>Know-how</vt:lpstr>
      <vt:lpstr>LICENSE TYPE</vt:lpstr>
      <vt:lpstr>Слайд 20</vt:lpstr>
    </vt:vector>
  </TitlesOfParts>
  <Company>УрГУ</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Инновационный менеджмент</dc:title>
  <dc:creator>Зенченко</dc:creator>
  <cp:lastModifiedBy>Пользователь Windows</cp:lastModifiedBy>
  <cp:revision>98</cp:revision>
  <dcterms:created xsi:type="dcterms:W3CDTF">2007-11-15T08:43:14Z</dcterms:created>
  <dcterms:modified xsi:type="dcterms:W3CDTF">2018-09-27T15:11:08Z</dcterms:modified>
</cp:coreProperties>
</file>